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8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September 16,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September 16,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September 16,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September 16,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September 16,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September 16,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September 16,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September 16,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September 16,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September 16,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September 16,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2120D2-3948-4F8F-BE5D-E7E7D97880B2}" type="datetime4">
              <a:rPr lang="en-US" smtClean="0"/>
              <a:pPr/>
              <a:t>September 16, 2020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Historical Thinking Skills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(ways to learn history)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82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(what could this pic tell you?)</a:t>
            </a:r>
            <a:endParaRPr lang="en-US" dirty="0"/>
          </a:p>
        </p:txBody>
      </p:sp>
      <p:pic>
        <p:nvPicPr>
          <p:cNvPr id="1026" name="Picture 2" descr="Historical Photos Of The 1918 Spanish Flu That Show What A Global Pandemic  Looked Like In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17638"/>
            <a:ext cx="7600013" cy="5250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6807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cottish Piper In A Kilt On The Battlefield During World War On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092" y="659567"/>
            <a:ext cx="8404707" cy="5606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7521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erman Soldiers React To Footage Of Concentration Camps, 194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480" y="457961"/>
            <a:ext cx="7615002" cy="606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3897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n search of “We the People” in Light of Plato's “Allegory of the Cave” «  Journal of Sustainability Educati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03" y="1229193"/>
            <a:ext cx="8988966" cy="4512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7126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868" y="385997"/>
            <a:ext cx="7772400" cy="4680678"/>
          </a:xfrm>
        </p:spPr>
        <p:txBody>
          <a:bodyPr>
            <a:noAutofit/>
          </a:bodyPr>
          <a:lstStyle/>
          <a:p>
            <a:r>
              <a:rPr lang="en-US" sz="2800" dirty="0" smtClean="0"/>
              <a:t>Using primary source evidence are called such because they were created by someone who was involved in or observed the events you are examining</a:t>
            </a:r>
          </a:p>
          <a:p>
            <a:pPr lvl="1"/>
            <a:r>
              <a:rPr lang="en-US" sz="2000" dirty="0" smtClean="0"/>
              <a:t>Primary sources allow the historian access to what people may have been thinking, how they lived, and what was happening around them</a:t>
            </a:r>
          </a:p>
          <a:p>
            <a:pPr lvl="1"/>
            <a:endParaRPr lang="en-US" sz="2000" dirty="0"/>
          </a:p>
          <a:p>
            <a:pPr lvl="1"/>
            <a:r>
              <a:rPr lang="en-US" sz="2400" dirty="0" smtClean="0"/>
              <a:t>When using primary sources- we need to analyze them (think and question them)</a:t>
            </a:r>
          </a:p>
          <a:p>
            <a:pPr lvl="2"/>
            <a:r>
              <a:rPr lang="en-US" sz="2000" dirty="0" smtClean="0"/>
              <a:t>Purpose of it</a:t>
            </a:r>
          </a:p>
          <a:p>
            <a:pPr lvl="2"/>
            <a:r>
              <a:rPr lang="en-US" sz="2000" dirty="0" smtClean="0"/>
              <a:t>Context it was created</a:t>
            </a:r>
          </a:p>
          <a:p>
            <a:pPr lvl="2"/>
            <a:r>
              <a:rPr lang="en-US" sz="2000" dirty="0" smtClean="0"/>
              <a:t>What does it tell you about the creator??</a:t>
            </a:r>
          </a:p>
        </p:txBody>
      </p:sp>
    </p:spTree>
    <p:extLst>
      <p:ext uri="{BB962C8B-B14F-4D97-AF65-F5344CB8AC3E}">
        <p14:creationId xmlns:p14="http://schemas.microsoft.com/office/powerpoint/2010/main" val="2797198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 that help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Understanding </a:t>
            </a:r>
            <a:r>
              <a:rPr lang="en-US" sz="2400" b="1" i="1" dirty="0" smtClean="0">
                <a:solidFill>
                  <a:srgbClr val="FF0000"/>
                </a:solidFill>
              </a:rPr>
              <a:t>Historical Significance </a:t>
            </a:r>
            <a:r>
              <a:rPr lang="en-US" dirty="0" smtClean="0"/>
              <a:t>of a person, object, idea, event</a:t>
            </a:r>
            <a:r>
              <a:rPr lang="mr-IN" dirty="0" smtClean="0"/>
              <a:t>…</a:t>
            </a:r>
            <a:endParaRPr lang="en-US" dirty="0" smtClean="0"/>
          </a:p>
          <a:p>
            <a:r>
              <a:rPr lang="en-US" dirty="0" smtClean="0"/>
              <a:t>Seeing the </a:t>
            </a:r>
            <a:r>
              <a:rPr lang="en-US" sz="2400" b="1" i="1" dirty="0" smtClean="0">
                <a:solidFill>
                  <a:srgbClr val="FF0000"/>
                </a:solidFill>
              </a:rPr>
              <a:t>Change and Continuity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 history</a:t>
            </a:r>
          </a:p>
          <a:p>
            <a:r>
              <a:rPr lang="en-US" dirty="0" smtClean="0"/>
              <a:t>Understanding the </a:t>
            </a:r>
            <a:r>
              <a:rPr lang="en-US" sz="2400" b="1" i="1" dirty="0" smtClean="0">
                <a:solidFill>
                  <a:srgbClr val="FF0000"/>
                </a:solidFill>
              </a:rPr>
              <a:t>Cause and Consequences </a:t>
            </a:r>
            <a:r>
              <a:rPr lang="en-US" dirty="0" smtClean="0"/>
              <a:t>of actions</a:t>
            </a:r>
          </a:p>
          <a:p>
            <a:r>
              <a:rPr lang="en-US" dirty="0" smtClean="0"/>
              <a:t>Taking a </a:t>
            </a:r>
            <a:r>
              <a:rPr lang="en-US" sz="2400" b="1" i="1" dirty="0" smtClean="0">
                <a:solidFill>
                  <a:srgbClr val="FF0000"/>
                </a:solidFill>
              </a:rPr>
              <a:t>Historical Perspective </a:t>
            </a:r>
            <a:r>
              <a:rPr lang="en-US" dirty="0" smtClean="0"/>
              <a:t>while learning about new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992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Means to understand why something is important to history (of Canada)</a:t>
            </a:r>
          </a:p>
          <a:p>
            <a:pPr lvl="1"/>
            <a:r>
              <a:rPr lang="en-US" sz="2000" dirty="0" smtClean="0"/>
              <a:t>What would Canada be like without this person/ event/ object/ idea??</a:t>
            </a:r>
          </a:p>
          <a:p>
            <a:pPr lvl="1"/>
            <a:r>
              <a:rPr lang="en-US" sz="2000" i="1" dirty="0" smtClean="0"/>
              <a:t>(They’re all important- otherwise we wouldn’t be studying them!!) </a:t>
            </a:r>
          </a:p>
          <a:p>
            <a:pPr lvl="1"/>
            <a:r>
              <a:rPr lang="en-US" sz="2000" i="1" dirty="0" smtClean="0"/>
              <a:t>E.g.: Why is a telephone important in history??</a:t>
            </a:r>
          </a:p>
          <a:p>
            <a:pPr lvl="1"/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3279329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Why is a wheel important in history??</a:t>
            </a:r>
          </a:p>
          <a:p>
            <a:r>
              <a:rPr lang="en-US" sz="2800" dirty="0" smtClean="0"/>
              <a:t>Why is Jean </a:t>
            </a:r>
            <a:r>
              <a:rPr lang="en-US" sz="2800" dirty="0" err="1" smtClean="0"/>
              <a:t>Folster</a:t>
            </a:r>
            <a:r>
              <a:rPr lang="en-US" sz="2800" dirty="0" smtClean="0"/>
              <a:t> important in history??</a:t>
            </a:r>
          </a:p>
          <a:p>
            <a:r>
              <a:rPr lang="en-US" sz="2800" dirty="0" smtClean="0"/>
              <a:t>Why was the construction of </a:t>
            </a:r>
            <a:r>
              <a:rPr lang="en-US" sz="2800" dirty="0" err="1" smtClean="0"/>
              <a:t>Jenpeg</a:t>
            </a:r>
            <a:r>
              <a:rPr lang="en-US" sz="2800" dirty="0" smtClean="0"/>
              <a:t> important in history??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6409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and Continuity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Means that you can see how and why some things change over time and how and why some things stay the same</a:t>
            </a:r>
            <a:r>
              <a:rPr lang="mr-IN" sz="3200" b="1" dirty="0" smtClean="0">
                <a:solidFill>
                  <a:srgbClr val="FF0000"/>
                </a:solidFill>
              </a:rPr>
              <a:t>…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lvl="1"/>
            <a:r>
              <a:rPr lang="en-US" sz="2400" dirty="0" smtClean="0"/>
              <a:t>Travel</a:t>
            </a:r>
          </a:p>
          <a:p>
            <a:pPr lvl="1"/>
            <a:r>
              <a:rPr lang="en-US" sz="2400" dirty="0" smtClean="0"/>
              <a:t>Conflict</a:t>
            </a:r>
          </a:p>
          <a:p>
            <a:pPr lvl="1"/>
            <a:r>
              <a:rPr lang="en-US" sz="2400" dirty="0" smtClean="0"/>
              <a:t>Culture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02872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 and Consequence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</a:t>
            </a:r>
            <a:r>
              <a:rPr lang="en-US" sz="2800" b="1" dirty="0" smtClean="0">
                <a:solidFill>
                  <a:srgbClr val="FF0000"/>
                </a:solidFill>
              </a:rPr>
              <a:t>eeing how and why events, ideas, and things can change, but also understanding the relationship they have to later events</a:t>
            </a:r>
            <a:r>
              <a:rPr lang="mr-IN" sz="2800" b="1" dirty="0" smtClean="0">
                <a:solidFill>
                  <a:srgbClr val="FF0000"/>
                </a:solidFill>
              </a:rPr>
              <a:t>…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Why do you get the grades you do in Math?</a:t>
            </a:r>
          </a:p>
          <a:p>
            <a:r>
              <a:rPr lang="en-US" sz="2400" dirty="0" smtClean="0"/>
              <a:t>What happens when you practice before a game?</a:t>
            </a:r>
          </a:p>
          <a:p>
            <a:r>
              <a:rPr lang="en-US" sz="2400" dirty="0" smtClean="0"/>
              <a:t>What happens when your sister cuts your hair?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582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Cause and Consequence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i="1" dirty="0" smtClean="0"/>
              <a:t>What made people want to live in the same area?</a:t>
            </a:r>
          </a:p>
          <a:p>
            <a:r>
              <a:rPr lang="en-US" sz="2400" i="1" dirty="0" smtClean="0"/>
              <a:t>What can happen when two opposing ideas are forced together?</a:t>
            </a:r>
          </a:p>
          <a:p>
            <a:r>
              <a:rPr lang="en-US" sz="2400" i="1" dirty="0" smtClean="0"/>
              <a:t>What happens when the resources are all used up?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463464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i="1" dirty="0" smtClean="0">
                <a:solidFill>
                  <a:srgbClr val="FF0000"/>
                </a:solidFill>
              </a:rPr>
              <a:t>Seeing things without our modern-day bias’</a:t>
            </a:r>
          </a:p>
          <a:p>
            <a:r>
              <a:rPr lang="en-US" sz="2400" dirty="0" smtClean="0"/>
              <a:t>Realizing travel used to be more difficult</a:t>
            </a:r>
          </a:p>
          <a:p>
            <a:r>
              <a:rPr lang="en-US" sz="2400" dirty="0" smtClean="0"/>
              <a:t>Looking at the world as having unknown places</a:t>
            </a:r>
          </a:p>
          <a:p>
            <a:r>
              <a:rPr lang="en-US" sz="2400" dirty="0" smtClean="0"/>
              <a:t>Seeing the differences in structures over time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171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 smtClean="0"/>
              <a:t>(extra) </a:t>
            </a:r>
            <a:r>
              <a:rPr lang="en-US" sz="2400" dirty="0" smtClean="0"/>
              <a:t>Using</a:t>
            </a:r>
            <a:r>
              <a:rPr lang="en-US" dirty="0" smtClean="0"/>
              <a:t> 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Primary source evidence</a:t>
            </a:r>
            <a:endParaRPr lang="en-US" sz="4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685800" y="1381230"/>
            <a:ext cx="3657600" cy="3877056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final “skill” is more a </a:t>
            </a:r>
            <a:r>
              <a:rPr lang="en-US" sz="2400" i="1" dirty="0" smtClean="0"/>
              <a:t>tool</a:t>
            </a:r>
            <a:r>
              <a:rPr lang="en-US" sz="2400" dirty="0" smtClean="0"/>
              <a:t> that is used in conjunction with your historical thinking</a:t>
            </a:r>
          </a:p>
          <a:p>
            <a:r>
              <a:rPr lang="en-US" sz="2400" dirty="0" smtClean="0"/>
              <a:t>Using Primary Source Evidence includes looking at materials from the past like: oral testimonies, letters, maps, photographs, as well as artifacts like buildings or tools</a:t>
            </a:r>
            <a:endParaRPr lang="en-US" sz="2400" dirty="0"/>
          </a:p>
        </p:txBody>
      </p:sp>
      <p:pic>
        <p:nvPicPr>
          <p:cNvPr id="7" name="Content Placeholder 6" descr="How people needed to be convinced to wear masks during 1918 pandemic -  Business Insider"/>
          <p:cNvPicPr>
            <a:picLocks noGrp="1"/>
          </p:cNvPicPr>
          <p:nvPr>
            <p:ph sz="quarter" idx="1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070" y="1381230"/>
            <a:ext cx="3991130" cy="4554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2397646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63</TotalTime>
  <Words>421</Words>
  <Application>Microsoft Office PowerPoint</Application>
  <PresentationFormat>On-screen Show (4:3)</PresentationFormat>
  <Paragraphs>46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Gill Sans MT</vt:lpstr>
      <vt:lpstr>Mangal</vt:lpstr>
      <vt:lpstr>Wingdings 3</vt:lpstr>
      <vt:lpstr>Urban Pop</vt:lpstr>
      <vt:lpstr>Historical Thinking Skills</vt:lpstr>
      <vt:lpstr>Skills that help understanding</vt:lpstr>
      <vt:lpstr>Historical Significance</vt:lpstr>
      <vt:lpstr>Historical Significance</vt:lpstr>
      <vt:lpstr>Change and Continuity</vt:lpstr>
      <vt:lpstr>Cause and Consequence</vt:lpstr>
      <vt:lpstr>Cause and Consequence</vt:lpstr>
      <vt:lpstr>Historical Perspective</vt:lpstr>
      <vt:lpstr>(extra) Using Primary source evidence</vt:lpstr>
      <vt:lpstr>(what could this pic tell you?)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Historical Thinking Skills</dc:title>
  <dc:creator>Garth Grover</dc:creator>
  <cp:lastModifiedBy>Garth Grover</cp:lastModifiedBy>
  <cp:revision>8</cp:revision>
  <dcterms:created xsi:type="dcterms:W3CDTF">2019-02-04T00:39:53Z</dcterms:created>
  <dcterms:modified xsi:type="dcterms:W3CDTF">2020-09-16T14:29:07Z</dcterms:modified>
</cp:coreProperties>
</file>